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79" r:id="rId2"/>
    <p:sldId id="262" r:id="rId3"/>
    <p:sldId id="274" r:id="rId4"/>
    <p:sldId id="275" r:id="rId5"/>
    <p:sldId id="276" r:id="rId6"/>
    <p:sldId id="278" r:id="rId7"/>
    <p:sldId id="277" r:id="rId8"/>
    <p:sldId id="280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C5AD2A77-BE91-0A1A-4C5D-9E70BDDAD434}" name="Marina Ohashi" initials="MO" userId="12c0e0621305efae" providerId="Windows Live"/>
  <p188:author id="{A25CFFFE-61F1-0277-108A-4496701B5730}" name="Gabriela Ohashi de Souza" initials="GOdS" userId="df4b9997c1280bf4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7D105A-10FF-4944-953F-ECFCB9F67448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A42B8-2C86-4AB1-A102-4193B1BC94C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482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A42B8-2C86-4AB1-A102-4193B1BC94C7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2760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9A42B8-2C86-4AB1-A102-4193B1BC94C7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7634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F6A37B-28A2-4DFE-8FD1-2B9BF2BAF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3D08669-CB04-3E82-7A35-D701D2D93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343FCC8-91A4-7E6F-0A6F-453931C92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F0E94D-99EA-0E09-4E5A-DF938D347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8A757B7-F696-FE6C-8A9E-A6456263B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3349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33B68C-B0B2-F0E3-BBCC-D1964350A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3D75655-9347-5058-B135-B990AFDD9A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C357D9-8657-E13A-FADB-9EFFE2F6D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BBD161-5A26-2647-96FD-C6DFEE702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83BEEC-409D-B38F-ECFD-B77597213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6856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0F7FBE-30F9-BBC4-4805-4973D21140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14B536A-D19B-EAEC-1258-02CCDBE5C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9B020F-C85F-5348-D22E-0D567B70D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23AB73A-B26E-87E6-036E-65081391E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B06C5EB-F809-BC22-81DF-C36EA6ACD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9074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26CF40-A14A-B955-BB50-5A82CE9AF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EBBDE4E-9BF4-58DF-C6E0-CC382E25D1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A84432-2EA3-6EFC-EBF3-6C604C43D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913A54F-4072-91F2-A1A2-C76EDDCE3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D7E7AF-6E48-2C63-EC06-54FB35F1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7723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46E5BE-6C2E-0C9E-5E00-16FD29AE2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3A1D2BA-3EF3-5D5C-8071-177916E73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A3960DC-491F-A675-F1C1-ECF9C77CC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5A0FC0E-A6F4-217C-E231-86119D3C2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6DA8332-65B9-6612-94CB-D2C38F8B7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6156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3BD591-AD74-E914-2075-E84FD9EBB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2C26BE-F71F-1620-A06A-95DF419C51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B4E275-E62A-6E5E-E94C-392B96621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333AD3F-59BE-7AEF-38B6-1FDA40D0F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E1BD87C-F2E8-C34D-2E60-DCE4B14A2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1B2D9EC-0789-DC70-0B93-66522DFCF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3922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F59F0E-FB4B-992D-0AD0-FC16246AC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CB32DF7-ADA5-B6AF-1A0E-F15B38F22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F85BBC0-5028-8856-A671-51AB1A847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03103BD-75B8-1D17-00C8-44198AA84EE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22739AA-2B03-C81B-42EB-9A1D723693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102E865-04D1-0733-8642-0FB2E04FA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B6B963E-F156-FB07-DADD-140F802CD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8DAAB94-F00F-0CC1-0A68-7E185DEE4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8306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98A542-4681-152D-2BF1-B6C0B3DC5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0F79A3F-9627-31E7-464E-FD196A885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C2E8AB5-9F43-3D54-5F6D-C4A375CB8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A66C712-98CA-2209-6657-10352524D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408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F6748E2-44B9-8D71-BD49-23D1BAE17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C2FEDEF-6CF7-5BAC-92F2-AABE1D910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E0CA565-4A7D-4993-7E33-FA70B10B2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077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D332BA-B56F-3A7D-4F26-3F8D339AD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05BCFF1-B5CD-0D81-F34F-6A9CF8FCA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448CF26-7D13-B1B0-2419-BEAE78B1D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5EA8CFE-5AD1-3325-C2C1-03D382842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A8296A3-E27A-CC3A-5D41-10E29526E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318A134-B2AB-D1EA-A162-5FF5D3CD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3565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142102-6062-D92F-046B-A8AE0734A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3D257C6-97A2-85E5-3E46-3F60B9105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54E5DC8-7533-00B9-EC24-5C8A76BBA2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DB8A925-0442-DF56-DA32-39BE45FEDF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3FADC16-99F7-55D3-3FE2-C0AB34A14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06CA6D-8EB3-AD05-EA19-3FAE448C2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3021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953B18F-1363-DA14-B42B-DFCCB8CBB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A9EB8D3-E947-4BD7-411A-87A75EC7A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9D74265-F56C-FA65-A497-2F3AFAB689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87632-FBFB-418C-9DA5-3E0A97229762}" type="datetimeFigureOut">
              <a:rPr lang="pt-BR" smtClean="0"/>
              <a:t>07/05/2023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556E8FB-C99A-AE6A-5888-36ED25F5C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0FA2B1-4D02-716B-2FDB-41235AEE3D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54E8FB-CF1D-49DC-8E85-3EB8E9ADC9D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9982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hyperlink" Target="https://github.com/olher/analise_exploratoria_A7/blob/main/A7%20-%20Analise%20Exploratoria.ipynb" TargetMode="Externa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tângulo 20">
            <a:extLst>
              <a:ext uri="{FF2B5EF4-FFF2-40B4-BE49-F238E27FC236}">
                <a16:creationId xmlns:a16="http://schemas.microsoft.com/office/drawing/2014/main" id="{B820CBE7-BE15-B62D-B75C-292212EB98BC}"/>
              </a:ext>
            </a:extLst>
          </p:cNvPr>
          <p:cNvSpPr/>
          <p:nvPr/>
        </p:nvSpPr>
        <p:spPr>
          <a:xfrm>
            <a:off x="0" y="-26300"/>
            <a:ext cx="12192000" cy="23089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1028" name="Picture 4" descr="Universidade Presbiteriana Mackenzie – Wikipédia, a enciclopédia livre">
            <a:extLst>
              <a:ext uri="{FF2B5EF4-FFF2-40B4-BE49-F238E27FC236}">
                <a16:creationId xmlns:a16="http://schemas.microsoft.com/office/drawing/2014/main" id="{2174AB30-314E-0FEB-C2EF-C6D07E85A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5530" y="235619"/>
            <a:ext cx="1036610" cy="1031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ítulo 13">
            <a:extLst>
              <a:ext uri="{FF2B5EF4-FFF2-40B4-BE49-F238E27FC236}">
                <a16:creationId xmlns:a16="http://schemas.microsoft.com/office/drawing/2014/main" id="{436E15A4-F3BB-0B7A-4E7F-189841073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9364"/>
            <a:ext cx="7843168" cy="1456987"/>
          </a:xfrm>
        </p:spPr>
        <p:txBody>
          <a:bodyPr rtlCol="0" anchor="ctr">
            <a:normAutofit/>
          </a:bodyPr>
          <a:lstStyle/>
          <a:p>
            <a:pPr rtl="0"/>
            <a:r>
              <a:rPr lang="pt-BR" sz="4400" spc="-150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Mulheres na força de trabalho</a:t>
            </a:r>
            <a:endParaRPr lang="pt-BR" sz="4000" dirty="0">
              <a:solidFill>
                <a:schemeClr val="bg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69C0FEB4-455A-4C81-24F4-26A24189D92B}"/>
              </a:ext>
            </a:extLst>
          </p:cNvPr>
          <p:cNvSpPr txBox="1"/>
          <p:nvPr/>
        </p:nvSpPr>
        <p:spPr>
          <a:xfrm>
            <a:off x="260509" y="5274797"/>
            <a:ext cx="11437066" cy="11438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800" dirty="0">
                <a:solidFill>
                  <a:schemeClr val="tx1"/>
                </a:solidFill>
              </a:rPr>
              <a:t>Análise Exploratória de Dados</a:t>
            </a:r>
            <a:br>
              <a:rPr lang="pt-BR" sz="2000" spc="-150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</a:br>
            <a:r>
              <a:rPr lang="pt-BR" sz="2000" spc="-150" dirty="0">
                <a:solidFill>
                  <a:srgbClr val="666666"/>
                </a:solidFill>
                <a:latin typeface="Trebuchet MS" panose="020B0603020202020204" pitchFamily="34" charset="0"/>
                <a:cs typeface="Segoe UI Semibold" panose="020B0702040204020203" pitchFamily="34" charset="0"/>
                <a:hlinkClick r:id="rId6"/>
              </a:rPr>
              <a:t>https://github.com/olher/analise_exploratoria_A7/blob/main/A7%20-%20Analise%20Exploratoria.ipynb</a:t>
            </a:r>
            <a:endParaRPr lang="pt-BR" dirty="0">
              <a:solidFill>
                <a:srgbClr val="666666"/>
              </a:solidFill>
              <a:latin typeface="Trebuchet MS" panose="020B0603020202020204" pitchFamily="34" charset="0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BCF716C-4648-786A-7376-935E33D5F773}"/>
              </a:ext>
            </a:extLst>
          </p:cNvPr>
          <p:cNvSpPr txBox="1"/>
          <p:nvPr/>
        </p:nvSpPr>
        <p:spPr>
          <a:xfrm>
            <a:off x="6481050" y="2577260"/>
            <a:ext cx="5540829" cy="17034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>
                <a:solidFill>
                  <a:srgbClr val="666666"/>
                </a:solidFill>
                <a:latin typeface="Trebuchet MS" panose="020B0603020202020204" pitchFamily="34" charset="0"/>
              </a:rPr>
              <a:t>Gabriela Ohashi de Souza               TIA: 22521097</a:t>
            </a:r>
            <a:br>
              <a:rPr lang="pt-BR" dirty="0">
                <a:solidFill>
                  <a:srgbClr val="666666"/>
                </a:solidFill>
                <a:latin typeface="Trebuchet MS" panose="020B0603020202020204" pitchFamily="34" charset="0"/>
              </a:rPr>
            </a:br>
            <a:r>
              <a:rPr lang="pt-BR" dirty="0">
                <a:solidFill>
                  <a:srgbClr val="666666"/>
                </a:solidFill>
                <a:latin typeface="Trebuchet MS" panose="020B0603020202020204" pitchFamily="34" charset="0"/>
              </a:rPr>
              <a:t>Leonardo dos Reis Olher                 TIA: 22510249</a:t>
            </a:r>
            <a:br>
              <a:rPr lang="pt-BR" dirty="0">
                <a:solidFill>
                  <a:srgbClr val="666666"/>
                </a:solidFill>
                <a:latin typeface="Trebuchet MS" panose="020B0603020202020204" pitchFamily="34" charset="0"/>
              </a:rPr>
            </a:br>
            <a:r>
              <a:rPr lang="pt-BR" dirty="0">
                <a:solidFill>
                  <a:srgbClr val="666666"/>
                </a:solidFill>
                <a:latin typeface="Trebuchet MS" panose="020B0603020202020204" pitchFamily="34" charset="0"/>
              </a:rPr>
              <a:t>Marcos Antonio Pires                       TIA: 22508341</a:t>
            </a:r>
            <a:br>
              <a:rPr lang="pt-BR" dirty="0">
                <a:solidFill>
                  <a:srgbClr val="666666"/>
                </a:solidFill>
                <a:latin typeface="Trebuchet MS" panose="020B0603020202020204" pitchFamily="34" charset="0"/>
              </a:rPr>
            </a:br>
            <a:r>
              <a:rPr lang="pt-BR" dirty="0">
                <a:solidFill>
                  <a:srgbClr val="666666"/>
                </a:solidFill>
                <a:latin typeface="Trebuchet MS" panose="020B0603020202020204" pitchFamily="34" charset="0"/>
              </a:rPr>
              <a:t>Marina Ohashi de Souza                  TIA: 22520971</a:t>
            </a:r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37BB2EED-9E45-5E80-B507-20033A39F6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10311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97"/>
    </mc:Choice>
    <mc:Fallback xmlns="">
      <p:transition spd="slow" advTm="27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DA72B20-B283-562D-E838-D51D2A198206}"/>
              </a:ext>
            </a:extLst>
          </p:cNvPr>
          <p:cNvSpPr/>
          <p:nvPr/>
        </p:nvSpPr>
        <p:spPr>
          <a:xfrm>
            <a:off x="0" y="-17819"/>
            <a:ext cx="2796363" cy="68758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3" name="Imagem 2" descr="Gráfico&#10;&#10;Descrição gerada automaticamente com confiança baixa">
            <a:extLst>
              <a:ext uri="{FF2B5EF4-FFF2-40B4-BE49-F238E27FC236}">
                <a16:creationId xmlns:a16="http://schemas.microsoft.com/office/drawing/2014/main" id="{CA471791-36A2-10E4-7F77-7E6E6CD855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7064" y="1908315"/>
            <a:ext cx="4194994" cy="1520685"/>
          </a:xfrm>
          <a:prstGeom prst="rect">
            <a:avLst/>
          </a:prstGeom>
        </p:spPr>
      </p:pic>
      <p:pic>
        <p:nvPicPr>
          <p:cNvPr id="4" name="Imagem 3" descr="Gráfico&#10;&#10;Descrição gerada automaticamente">
            <a:extLst>
              <a:ext uri="{FF2B5EF4-FFF2-40B4-BE49-F238E27FC236}">
                <a16:creationId xmlns:a16="http://schemas.microsoft.com/office/drawing/2014/main" id="{820BC029-279B-C2F9-C93E-2E2AF1DDC1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9098" y="1962822"/>
            <a:ext cx="4194994" cy="1520684"/>
          </a:xfrm>
          <a:prstGeom prst="rect">
            <a:avLst/>
          </a:prstGeom>
        </p:spPr>
      </p:pic>
      <p:pic>
        <p:nvPicPr>
          <p:cNvPr id="5" name="Imagem 4" descr="Gráfico, Gráfico de linhas&#10;&#10;Descrição gerada automaticamente">
            <a:extLst>
              <a:ext uri="{FF2B5EF4-FFF2-40B4-BE49-F238E27FC236}">
                <a16:creationId xmlns:a16="http://schemas.microsoft.com/office/drawing/2014/main" id="{32EBC4A2-2E0D-81CD-5F96-19325D77F6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87064" y="3625120"/>
            <a:ext cx="8537028" cy="3051986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9BAB683-DC2A-8B8B-2345-10A729A770B5}"/>
              </a:ext>
            </a:extLst>
          </p:cNvPr>
          <p:cNvSpPr txBox="1"/>
          <p:nvPr/>
        </p:nvSpPr>
        <p:spPr>
          <a:xfrm>
            <a:off x="96279" y="2125265"/>
            <a:ext cx="25400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Distribuição</a:t>
            </a:r>
          </a:p>
          <a:p>
            <a:pPr algn="r" rtl="0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  <a:cs typeface="Segoe UI Bold" panose="020B0802040204020203" pitchFamily="34" charset="0"/>
              </a:rPr>
              <a:t>Trabalhadores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A4B0362-68E2-EB44-96A3-D6A3D2524122}"/>
              </a:ext>
            </a:extLst>
          </p:cNvPr>
          <p:cNvSpPr/>
          <p:nvPr/>
        </p:nvSpPr>
        <p:spPr>
          <a:xfrm>
            <a:off x="14967" y="355709"/>
            <a:ext cx="40998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DA37E50-846D-3FC1-AA76-642754DC9380}"/>
              </a:ext>
            </a:extLst>
          </p:cNvPr>
          <p:cNvSpPr/>
          <p:nvPr/>
        </p:nvSpPr>
        <p:spPr>
          <a:xfrm>
            <a:off x="14966" y="355709"/>
            <a:ext cx="121770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Oval 29">
            <a:extLst>
              <a:ext uri="{FF2B5EF4-FFF2-40B4-BE49-F238E27FC236}">
                <a16:creationId xmlns:a16="http://schemas.microsoft.com/office/drawing/2014/main" id="{0E3A0331-482F-7F33-4917-66F2FF491336}"/>
              </a:ext>
            </a:extLst>
          </p:cNvPr>
          <p:cNvSpPr/>
          <p:nvPr/>
        </p:nvSpPr>
        <p:spPr>
          <a:xfrm>
            <a:off x="246603" y="167426"/>
            <a:ext cx="1719122" cy="1660404"/>
          </a:xfrm>
          <a:prstGeom prst="ellipse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6" name="Oval 30">
            <a:extLst>
              <a:ext uri="{FF2B5EF4-FFF2-40B4-BE49-F238E27FC236}">
                <a16:creationId xmlns:a16="http://schemas.microsoft.com/office/drawing/2014/main" id="{2416AD5C-DE28-0FB1-C45C-F15BF87BEE9E}"/>
              </a:ext>
            </a:extLst>
          </p:cNvPr>
          <p:cNvSpPr/>
          <p:nvPr/>
        </p:nvSpPr>
        <p:spPr>
          <a:xfrm>
            <a:off x="347328" y="252001"/>
            <a:ext cx="1503510" cy="149125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17" name="Picture 2" descr="Ícones de grafico em SVG, PNG, AI para baixar.">
            <a:extLst>
              <a:ext uri="{FF2B5EF4-FFF2-40B4-BE49-F238E27FC236}">
                <a16:creationId xmlns:a16="http://schemas.microsoft.com/office/drawing/2014/main" id="{A444B4AE-E40A-D9BB-AA74-66029E304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56" y="528356"/>
            <a:ext cx="815216" cy="81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09980890-2589-32B2-DCE9-11265880B765}"/>
              </a:ext>
            </a:extLst>
          </p:cNvPr>
          <p:cNvSpPr txBox="1"/>
          <p:nvPr/>
        </p:nvSpPr>
        <p:spPr>
          <a:xfrm>
            <a:off x="2796362" y="709114"/>
            <a:ext cx="939563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  <a:t>A distribuição dos trabalhadores é simétrica?</a:t>
            </a:r>
          </a:p>
          <a:p>
            <a:pPr algn="ctr"/>
            <a:endParaRPr lang="pt-BR" dirty="0"/>
          </a:p>
        </p:txBody>
      </p:sp>
      <p:pic>
        <p:nvPicPr>
          <p:cNvPr id="10" name="Áudio 9">
            <a:hlinkClick r:id="" action="ppaction://media"/>
            <a:extLst>
              <a:ext uri="{FF2B5EF4-FFF2-40B4-BE49-F238E27FC236}">
                <a16:creationId xmlns:a16="http://schemas.microsoft.com/office/drawing/2014/main" id="{7C48E973-8432-ABBC-B806-0F4F7EAC54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91583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08"/>
    </mc:Choice>
    <mc:Fallback xmlns="">
      <p:transition spd="slow" advTm="20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DA72B20-B283-562D-E838-D51D2A198206}"/>
              </a:ext>
            </a:extLst>
          </p:cNvPr>
          <p:cNvSpPr/>
          <p:nvPr/>
        </p:nvSpPr>
        <p:spPr>
          <a:xfrm>
            <a:off x="0" y="-26301"/>
            <a:ext cx="2796363" cy="68758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9BAB683-DC2A-8B8B-2345-10A729A770B5}"/>
              </a:ext>
            </a:extLst>
          </p:cNvPr>
          <p:cNvSpPr txBox="1"/>
          <p:nvPr/>
        </p:nvSpPr>
        <p:spPr>
          <a:xfrm>
            <a:off x="13669" y="2125265"/>
            <a:ext cx="254000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Salário</a:t>
            </a:r>
          </a:p>
          <a:p>
            <a:pPr algn="r" rtl="0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Médio por</a:t>
            </a:r>
          </a:p>
          <a:p>
            <a:pPr algn="r" rtl="0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Gênero</a:t>
            </a:r>
          </a:p>
          <a:p>
            <a:pPr algn="r" rtl="0"/>
            <a:endParaRPr lang="pt-BR" sz="2800" dirty="0">
              <a:solidFill>
                <a:schemeClr val="tx1">
                  <a:lumMod val="65000"/>
                  <a:lumOff val="35000"/>
                </a:schemeClr>
              </a:solidFill>
              <a:latin typeface="Segoe UI Bold" panose="020B0802040204020203" pitchFamily="34" charset="0"/>
              <a:cs typeface="Segoe UI Bold" panose="020B0802040204020203" pitchFamily="34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A4B0362-68E2-EB44-96A3-D6A3D2524122}"/>
              </a:ext>
            </a:extLst>
          </p:cNvPr>
          <p:cNvSpPr/>
          <p:nvPr/>
        </p:nvSpPr>
        <p:spPr>
          <a:xfrm>
            <a:off x="14967" y="355709"/>
            <a:ext cx="40998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DA37E50-846D-3FC1-AA76-642754DC9380}"/>
              </a:ext>
            </a:extLst>
          </p:cNvPr>
          <p:cNvSpPr/>
          <p:nvPr/>
        </p:nvSpPr>
        <p:spPr>
          <a:xfrm>
            <a:off x="14967" y="355709"/>
            <a:ext cx="121770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Oval 29">
            <a:extLst>
              <a:ext uri="{FF2B5EF4-FFF2-40B4-BE49-F238E27FC236}">
                <a16:creationId xmlns:a16="http://schemas.microsoft.com/office/drawing/2014/main" id="{0E3A0331-482F-7F33-4917-66F2FF491336}"/>
              </a:ext>
            </a:extLst>
          </p:cNvPr>
          <p:cNvSpPr/>
          <p:nvPr/>
        </p:nvSpPr>
        <p:spPr>
          <a:xfrm>
            <a:off x="246603" y="167426"/>
            <a:ext cx="1719122" cy="1660404"/>
          </a:xfrm>
          <a:prstGeom prst="ellipse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6" name="Oval 30">
            <a:extLst>
              <a:ext uri="{FF2B5EF4-FFF2-40B4-BE49-F238E27FC236}">
                <a16:creationId xmlns:a16="http://schemas.microsoft.com/office/drawing/2014/main" id="{2416AD5C-DE28-0FB1-C45C-F15BF87BEE9E}"/>
              </a:ext>
            </a:extLst>
          </p:cNvPr>
          <p:cNvSpPr/>
          <p:nvPr/>
        </p:nvSpPr>
        <p:spPr>
          <a:xfrm>
            <a:off x="347328" y="252001"/>
            <a:ext cx="1503510" cy="149125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17" name="Picture 2" descr="Ícones de grafico em SVG, PNG, AI para baixar.">
            <a:extLst>
              <a:ext uri="{FF2B5EF4-FFF2-40B4-BE49-F238E27FC236}">
                <a16:creationId xmlns:a16="http://schemas.microsoft.com/office/drawing/2014/main" id="{A444B4AE-E40A-D9BB-AA74-66029E304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56" y="528356"/>
            <a:ext cx="815216" cy="81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CD2D9189-920E-DF57-A277-5E983AD5F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5701" y="2008307"/>
            <a:ext cx="7067631" cy="437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01FBDDC6-6A22-558C-5ACE-4DC920C24348}"/>
              </a:ext>
            </a:extLst>
          </p:cNvPr>
          <p:cNvSpPr txBox="1"/>
          <p:nvPr/>
        </p:nvSpPr>
        <p:spPr>
          <a:xfrm>
            <a:off x="2818459" y="740895"/>
            <a:ext cx="868211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  <a:t>Há alguma área em que as mulheres ganham mais que os homens?</a:t>
            </a:r>
          </a:p>
          <a:p>
            <a:endParaRPr lang="pt-BR" dirty="0"/>
          </a:p>
        </p:txBody>
      </p:sp>
      <p:pic>
        <p:nvPicPr>
          <p:cNvPr id="12" name="Áudio 11">
            <a:hlinkClick r:id="" action="ppaction://media"/>
            <a:extLst>
              <a:ext uri="{FF2B5EF4-FFF2-40B4-BE49-F238E27FC236}">
                <a16:creationId xmlns:a16="http://schemas.microsoft.com/office/drawing/2014/main" id="{37287F54-DC9D-3953-84C4-25941AEA9D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81794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20"/>
    </mc:Choice>
    <mc:Fallback xmlns="">
      <p:transition spd="slow" advTm="16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DA72B20-B283-562D-E838-D51D2A198206}"/>
              </a:ext>
            </a:extLst>
          </p:cNvPr>
          <p:cNvSpPr/>
          <p:nvPr/>
        </p:nvSpPr>
        <p:spPr>
          <a:xfrm>
            <a:off x="0" y="-26301"/>
            <a:ext cx="2796363" cy="68758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9BAB683-DC2A-8B8B-2345-10A729A770B5}"/>
              </a:ext>
            </a:extLst>
          </p:cNvPr>
          <p:cNvSpPr txBox="1"/>
          <p:nvPr/>
        </p:nvSpPr>
        <p:spPr>
          <a:xfrm>
            <a:off x="13669" y="2125265"/>
            <a:ext cx="254000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Evolução do</a:t>
            </a:r>
            <a:b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</a:b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Salário Médio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A4B0362-68E2-EB44-96A3-D6A3D2524122}"/>
              </a:ext>
            </a:extLst>
          </p:cNvPr>
          <p:cNvSpPr/>
          <p:nvPr/>
        </p:nvSpPr>
        <p:spPr>
          <a:xfrm>
            <a:off x="14967" y="355709"/>
            <a:ext cx="40998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DA37E50-846D-3FC1-AA76-642754DC9380}"/>
              </a:ext>
            </a:extLst>
          </p:cNvPr>
          <p:cNvSpPr/>
          <p:nvPr/>
        </p:nvSpPr>
        <p:spPr>
          <a:xfrm>
            <a:off x="14967" y="355709"/>
            <a:ext cx="121770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Oval 29">
            <a:extLst>
              <a:ext uri="{FF2B5EF4-FFF2-40B4-BE49-F238E27FC236}">
                <a16:creationId xmlns:a16="http://schemas.microsoft.com/office/drawing/2014/main" id="{0E3A0331-482F-7F33-4917-66F2FF491336}"/>
              </a:ext>
            </a:extLst>
          </p:cNvPr>
          <p:cNvSpPr/>
          <p:nvPr/>
        </p:nvSpPr>
        <p:spPr>
          <a:xfrm>
            <a:off x="246603" y="167426"/>
            <a:ext cx="1719122" cy="1660404"/>
          </a:xfrm>
          <a:prstGeom prst="ellipse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6" name="Oval 30">
            <a:extLst>
              <a:ext uri="{FF2B5EF4-FFF2-40B4-BE49-F238E27FC236}">
                <a16:creationId xmlns:a16="http://schemas.microsoft.com/office/drawing/2014/main" id="{2416AD5C-DE28-0FB1-C45C-F15BF87BEE9E}"/>
              </a:ext>
            </a:extLst>
          </p:cNvPr>
          <p:cNvSpPr/>
          <p:nvPr/>
        </p:nvSpPr>
        <p:spPr>
          <a:xfrm>
            <a:off x="347328" y="252001"/>
            <a:ext cx="1503510" cy="149125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17" name="Picture 2" descr="Ícones de grafico em SVG, PNG, AI para baixar.">
            <a:extLst>
              <a:ext uri="{FF2B5EF4-FFF2-40B4-BE49-F238E27FC236}">
                <a16:creationId xmlns:a16="http://schemas.microsoft.com/office/drawing/2014/main" id="{A444B4AE-E40A-D9BB-AA74-66029E304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56" y="528356"/>
            <a:ext cx="815216" cy="81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BC63112-0271-64E3-6792-396EFD212A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0247" y="2529948"/>
            <a:ext cx="8747869" cy="3305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5E658D1E-F474-7EF6-378A-78CE989E3E8D}"/>
              </a:ext>
            </a:extLst>
          </p:cNvPr>
          <p:cNvSpPr txBox="1"/>
          <p:nvPr/>
        </p:nvSpPr>
        <p:spPr>
          <a:xfrm>
            <a:off x="2818459" y="740895"/>
            <a:ext cx="93585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  <a:t>Em algum momento o salário médio das mulheres superou o dos homens?</a:t>
            </a:r>
            <a:endParaRPr lang="pt-BR" dirty="0"/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8FBCFAC4-F59D-C41C-6DE2-52E66D1D58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37507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38"/>
    </mc:Choice>
    <mc:Fallback xmlns="">
      <p:transition spd="slow" advTm="12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DA72B20-B283-562D-E838-D51D2A198206}"/>
              </a:ext>
            </a:extLst>
          </p:cNvPr>
          <p:cNvSpPr/>
          <p:nvPr/>
        </p:nvSpPr>
        <p:spPr>
          <a:xfrm>
            <a:off x="0" y="-26301"/>
            <a:ext cx="2796363" cy="68758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9BAB683-DC2A-8B8B-2345-10A729A770B5}"/>
              </a:ext>
            </a:extLst>
          </p:cNvPr>
          <p:cNvSpPr txBox="1"/>
          <p:nvPr/>
        </p:nvSpPr>
        <p:spPr>
          <a:xfrm>
            <a:off x="13669" y="2125265"/>
            <a:ext cx="254000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% do salário feminino</a:t>
            </a:r>
          </a:p>
          <a:p>
            <a:pPr algn="r" rtl="0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sobre o masculino</a:t>
            </a:r>
          </a:p>
          <a:p>
            <a:pPr algn="r"/>
            <a:endParaRPr lang="pt-BR" sz="2800" dirty="0">
              <a:solidFill>
                <a:schemeClr val="tx1">
                  <a:lumMod val="65000"/>
                  <a:lumOff val="35000"/>
                </a:schemeClr>
              </a:solidFill>
              <a:latin typeface="Segoe UI Bold" panose="020B0802040204020203" pitchFamily="34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A4B0362-68E2-EB44-96A3-D6A3D2524122}"/>
              </a:ext>
            </a:extLst>
          </p:cNvPr>
          <p:cNvSpPr/>
          <p:nvPr/>
        </p:nvSpPr>
        <p:spPr>
          <a:xfrm>
            <a:off x="14967" y="355709"/>
            <a:ext cx="40998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DA37E50-846D-3FC1-AA76-642754DC9380}"/>
              </a:ext>
            </a:extLst>
          </p:cNvPr>
          <p:cNvSpPr/>
          <p:nvPr/>
        </p:nvSpPr>
        <p:spPr>
          <a:xfrm>
            <a:off x="14967" y="355709"/>
            <a:ext cx="121770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Oval 29">
            <a:extLst>
              <a:ext uri="{FF2B5EF4-FFF2-40B4-BE49-F238E27FC236}">
                <a16:creationId xmlns:a16="http://schemas.microsoft.com/office/drawing/2014/main" id="{0E3A0331-482F-7F33-4917-66F2FF491336}"/>
              </a:ext>
            </a:extLst>
          </p:cNvPr>
          <p:cNvSpPr/>
          <p:nvPr/>
        </p:nvSpPr>
        <p:spPr>
          <a:xfrm>
            <a:off x="246603" y="167426"/>
            <a:ext cx="1719122" cy="1660404"/>
          </a:xfrm>
          <a:prstGeom prst="ellipse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6" name="Oval 30">
            <a:extLst>
              <a:ext uri="{FF2B5EF4-FFF2-40B4-BE49-F238E27FC236}">
                <a16:creationId xmlns:a16="http://schemas.microsoft.com/office/drawing/2014/main" id="{2416AD5C-DE28-0FB1-C45C-F15BF87BEE9E}"/>
              </a:ext>
            </a:extLst>
          </p:cNvPr>
          <p:cNvSpPr/>
          <p:nvPr/>
        </p:nvSpPr>
        <p:spPr>
          <a:xfrm>
            <a:off x="347328" y="252001"/>
            <a:ext cx="1503510" cy="149125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17" name="Picture 2" descr="Ícones de grafico em SVG, PNG, AI para baixar.">
            <a:extLst>
              <a:ext uri="{FF2B5EF4-FFF2-40B4-BE49-F238E27FC236}">
                <a16:creationId xmlns:a16="http://schemas.microsoft.com/office/drawing/2014/main" id="{A444B4AE-E40A-D9BB-AA74-66029E304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56" y="528356"/>
            <a:ext cx="815216" cy="81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DDC81C1E-44CF-1767-8EE7-9CBEAB949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9285" y="2817087"/>
            <a:ext cx="8856921" cy="2329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CEABF2E-7D30-BEFB-B48A-C60505AE9310}"/>
              </a:ext>
            </a:extLst>
          </p:cNvPr>
          <p:cNvSpPr txBox="1"/>
          <p:nvPr/>
        </p:nvSpPr>
        <p:spPr>
          <a:xfrm>
            <a:off x="2796363" y="531334"/>
            <a:ext cx="935857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  <a:t>É possível perceber uma melhora na remuneração feminina</a:t>
            </a:r>
            <a:b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</a:br>
            <a: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  <a:t>comparativamente à masculina no decorrer dos anos?</a:t>
            </a:r>
          </a:p>
          <a:p>
            <a:pPr algn="ctr"/>
            <a:endParaRPr lang="pt-BR" dirty="0"/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4938FE51-21E0-372C-AEDA-E269DC43DE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4172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209"/>
    </mc:Choice>
    <mc:Fallback xmlns="">
      <p:transition spd="slow" advTm="32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DA72B20-B283-562D-E838-D51D2A198206}"/>
              </a:ext>
            </a:extLst>
          </p:cNvPr>
          <p:cNvSpPr/>
          <p:nvPr/>
        </p:nvSpPr>
        <p:spPr>
          <a:xfrm>
            <a:off x="0" y="-26301"/>
            <a:ext cx="2796363" cy="68758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9BAB683-DC2A-8B8B-2345-10A729A770B5}"/>
              </a:ext>
            </a:extLst>
          </p:cNvPr>
          <p:cNvSpPr txBox="1"/>
          <p:nvPr/>
        </p:nvSpPr>
        <p:spPr>
          <a:xfrm>
            <a:off x="13669" y="2125265"/>
            <a:ext cx="254000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%salário feminino sobre o masculino</a:t>
            </a:r>
            <a:b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</a:b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por idade</a:t>
            </a:r>
          </a:p>
          <a:p>
            <a:pPr algn="r"/>
            <a:endParaRPr lang="pt-BR" sz="2800" dirty="0">
              <a:solidFill>
                <a:schemeClr val="tx1">
                  <a:lumMod val="65000"/>
                  <a:lumOff val="35000"/>
                </a:schemeClr>
              </a:solidFill>
              <a:latin typeface="Segoe UI Bold" panose="020B0802040204020203" pitchFamily="34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A4B0362-68E2-EB44-96A3-D6A3D2524122}"/>
              </a:ext>
            </a:extLst>
          </p:cNvPr>
          <p:cNvSpPr/>
          <p:nvPr/>
        </p:nvSpPr>
        <p:spPr>
          <a:xfrm>
            <a:off x="14967" y="355709"/>
            <a:ext cx="40998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DA37E50-846D-3FC1-AA76-642754DC9380}"/>
              </a:ext>
            </a:extLst>
          </p:cNvPr>
          <p:cNvSpPr/>
          <p:nvPr/>
        </p:nvSpPr>
        <p:spPr>
          <a:xfrm>
            <a:off x="14966" y="355709"/>
            <a:ext cx="121770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Oval 29">
            <a:extLst>
              <a:ext uri="{FF2B5EF4-FFF2-40B4-BE49-F238E27FC236}">
                <a16:creationId xmlns:a16="http://schemas.microsoft.com/office/drawing/2014/main" id="{0E3A0331-482F-7F33-4917-66F2FF491336}"/>
              </a:ext>
            </a:extLst>
          </p:cNvPr>
          <p:cNvSpPr/>
          <p:nvPr/>
        </p:nvSpPr>
        <p:spPr>
          <a:xfrm>
            <a:off x="246603" y="167426"/>
            <a:ext cx="1719122" cy="1660404"/>
          </a:xfrm>
          <a:prstGeom prst="ellipse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6" name="Oval 30">
            <a:extLst>
              <a:ext uri="{FF2B5EF4-FFF2-40B4-BE49-F238E27FC236}">
                <a16:creationId xmlns:a16="http://schemas.microsoft.com/office/drawing/2014/main" id="{2416AD5C-DE28-0FB1-C45C-F15BF87BEE9E}"/>
              </a:ext>
            </a:extLst>
          </p:cNvPr>
          <p:cNvSpPr/>
          <p:nvPr/>
        </p:nvSpPr>
        <p:spPr>
          <a:xfrm>
            <a:off x="347328" y="252001"/>
            <a:ext cx="1503510" cy="149125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17" name="Picture 2" descr="Ícones de grafico em SVG, PNG, AI para baixar.">
            <a:extLst>
              <a:ext uri="{FF2B5EF4-FFF2-40B4-BE49-F238E27FC236}">
                <a16:creationId xmlns:a16="http://schemas.microsoft.com/office/drawing/2014/main" id="{A444B4AE-E40A-D9BB-AA74-66029E304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56" y="528356"/>
            <a:ext cx="815216" cy="81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0" name="Picture 2">
            <a:extLst>
              <a:ext uri="{FF2B5EF4-FFF2-40B4-BE49-F238E27FC236}">
                <a16:creationId xmlns:a16="http://schemas.microsoft.com/office/drawing/2014/main" id="{766E47E6-6BD7-056D-A520-F202BCD7EF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1767327"/>
            <a:ext cx="6332957" cy="238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>
            <a:extLst>
              <a:ext uri="{FF2B5EF4-FFF2-40B4-BE49-F238E27FC236}">
                <a16:creationId xmlns:a16="http://schemas.microsoft.com/office/drawing/2014/main" id="{17AE6285-DA78-4E4A-CF88-C45417E651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1" y="4278837"/>
            <a:ext cx="6332957" cy="238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215A3824-4E4F-0B58-A292-20B47CBAA8A9}"/>
              </a:ext>
            </a:extLst>
          </p:cNvPr>
          <p:cNvSpPr txBox="1"/>
          <p:nvPr/>
        </p:nvSpPr>
        <p:spPr>
          <a:xfrm>
            <a:off x="2796363" y="531334"/>
            <a:ext cx="9358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  <a:t>Houve evolução na diferença salarial entre homens e</a:t>
            </a:r>
            <a:b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</a:br>
            <a: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  <a:t>mulheres ao longo das décadas?</a:t>
            </a:r>
            <a:endParaRPr lang="pt-BR" dirty="0"/>
          </a:p>
        </p:txBody>
      </p:sp>
      <p:pic>
        <p:nvPicPr>
          <p:cNvPr id="11" name="Áudio 10">
            <a:hlinkClick r:id="" action="ppaction://media"/>
            <a:extLst>
              <a:ext uri="{FF2B5EF4-FFF2-40B4-BE49-F238E27FC236}">
                <a16:creationId xmlns:a16="http://schemas.microsoft.com/office/drawing/2014/main" id="{BF9FB37E-EB5D-1E8F-81CC-E00752EBC7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826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14"/>
    </mc:Choice>
    <mc:Fallback xmlns="">
      <p:transition spd="slow" advTm="23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BDA72B20-B283-562D-E838-D51D2A198206}"/>
              </a:ext>
            </a:extLst>
          </p:cNvPr>
          <p:cNvSpPr/>
          <p:nvPr/>
        </p:nvSpPr>
        <p:spPr>
          <a:xfrm>
            <a:off x="0" y="-26301"/>
            <a:ext cx="2796363" cy="68758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9BAB683-DC2A-8B8B-2345-10A729A770B5}"/>
              </a:ext>
            </a:extLst>
          </p:cNvPr>
          <p:cNvSpPr txBox="1"/>
          <p:nvPr/>
        </p:nvSpPr>
        <p:spPr>
          <a:xfrm>
            <a:off x="13669" y="2125265"/>
            <a:ext cx="2540006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0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Q1, Q2, Q3</a:t>
            </a:r>
            <a:b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</a:br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por faixa</a:t>
            </a:r>
          </a:p>
          <a:p>
            <a:pPr algn="r" rtl="0"/>
            <a:r>
              <a:rPr lang="pt-BR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Bold" panose="020B0802040204020203" pitchFamily="34" charset="0"/>
              </a:rPr>
              <a:t>etária de idades</a:t>
            </a:r>
          </a:p>
          <a:p>
            <a:pPr algn="r"/>
            <a:endParaRPr lang="pt-BR" sz="2800" dirty="0">
              <a:solidFill>
                <a:schemeClr val="tx1">
                  <a:lumMod val="65000"/>
                  <a:lumOff val="35000"/>
                </a:schemeClr>
              </a:solidFill>
              <a:latin typeface="Segoe UI Bold" panose="020B0802040204020203" pitchFamily="34" charset="0"/>
            </a:endParaRP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EA4B0362-68E2-EB44-96A3-D6A3D2524122}"/>
              </a:ext>
            </a:extLst>
          </p:cNvPr>
          <p:cNvSpPr/>
          <p:nvPr/>
        </p:nvSpPr>
        <p:spPr>
          <a:xfrm>
            <a:off x="14967" y="355709"/>
            <a:ext cx="40998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DA37E50-846D-3FC1-AA76-642754DC9380}"/>
              </a:ext>
            </a:extLst>
          </p:cNvPr>
          <p:cNvSpPr/>
          <p:nvPr/>
        </p:nvSpPr>
        <p:spPr>
          <a:xfrm>
            <a:off x="14967" y="355709"/>
            <a:ext cx="12177033" cy="11605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15" name="Oval 29">
            <a:extLst>
              <a:ext uri="{FF2B5EF4-FFF2-40B4-BE49-F238E27FC236}">
                <a16:creationId xmlns:a16="http://schemas.microsoft.com/office/drawing/2014/main" id="{0E3A0331-482F-7F33-4917-66F2FF491336}"/>
              </a:ext>
            </a:extLst>
          </p:cNvPr>
          <p:cNvSpPr/>
          <p:nvPr/>
        </p:nvSpPr>
        <p:spPr>
          <a:xfrm>
            <a:off x="246603" y="167426"/>
            <a:ext cx="1719122" cy="1660404"/>
          </a:xfrm>
          <a:prstGeom prst="ellipse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6" name="Oval 30">
            <a:extLst>
              <a:ext uri="{FF2B5EF4-FFF2-40B4-BE49-F238E27FC236}">
                <a16:creationId xmlns:a16="http://schemas.microsoft.com/office/drawing/2014/main" id="{2416AD5C-DE28-0FB1-C45C-F15BF87BEE9E}"/>
              </a:ext>
            </a:extLst>
          </p:cNvPr>
          <p:cNvSpPr/>
          <p:nvPr/>
        </p:nvSpPr>
        <p:spPr>
          <a:xfrm>
            <a:off x="347328" y="252001"/>
            <a:ext cx="1503510" cy="149125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17" name="Picture 2" descr="Ícones de grafico em SVG, PNG, AI para baixar.">
            <a:extLst>
              <a:ext uri="{FF2B5EF4-FFF2-40B4-BE49-F238E27FC236}">
                <a16:creationId xmlns:a16="http://schemas.microsoft.com/office/drawing/2014/main" id="{A444B4AE-E40A-D9BB-AA74-66029E3044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56" y="528356"/>
            <a:ext cx="815216" cy="81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1E9ABD4-EBE6-279E-A67F-32F0A3AE1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0306" y="1827830"/>
            <a:ext cx="7280706" cy="431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BA093B69-F75C-8DFC-AFC4-A3AFD5D49414}"/>
              </a:ext>
            </a:extLst>
          </p:cNvPr>
          <p:cNvSpPr txBox="1"/>
          <p:nvPr/>
        </p:nvSpPr>
        <p:spPr>
          <a:xfrm>
            <a:off x="2833426" y="531334"/>
            <a:ext cx="9358574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  <a:t>A evolução da porcentagem do salário feminino sobre o masculino</a:t>
            </a:r>
            <a:b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</a:br>
            <a:r>
              <a:rPr lang="pt-BR" sz="2000" dirty="0">
                <a:solidFill>
                  <a:schemeClr val="bg1"/>
                </a:solidFill>
                <a:latin typeface="Segoe UI Bold" panose="020B0802040204020203" pitchFamily="34" charset="0"/>
              </a:rPr>
              <a:t>ocorre de forma linear para todas as idades?</a:t>
            </a:r>
          </a:p>
          <a:p>
            <a:pPr algn="ctr"/>
            <a:endParaRPr lang="pt-BR" dirty="0"/>
          </a:p>
        </p:txBody>
      </p: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062FDDFB-421B-158C-D061-A764CCC758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28079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31"/>
    </mc:Choice>
    <mc:Fallback xmlns="">
      <p:transition spd="slow" advTm="36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541DB75B-A4A9-0402-C5F3-B59B21F37F89}"/>
              </a:ext>
            </a:extLst>
          </p:cNvPr>
          <p:cNvSpPr/>
          <p:nvPr/>
        </p:nvSpPr>
        <p:spPr>
          <a:xfrm>
            <a:off x="0" y="-589104"/>
            <a:ext cx="12192000" cy="744710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Título 13">
            <a:extLst>
              <a:ext uri="{FF2B5EF4-FFF2-40B4-BE49-F238E27FC236}">
                <a16:creationId xmlns:a16="http://schemas.microsoft.com/office/drawing/2014/main" id="{F8293042-4AF9-3AF0-8A3C-B553EDCEBB87}"/>
              </a:ext>
            </a:extLst>
          </p:cNvPr>
          <p:cNvSpPr txBox="1">
            <a:spLocks/>
          </p:cNvSpPr>
          <p:nvPr/>
        </p:nvSpPr>
        <p:spPr>
          <a:xfrm>
            <a:off x="0" y="2163421"/>
            <a:ext cx="12192000" cy="1456987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4800" spc="-150" dirty="0">
                <a:solidFill>
                  <a:schemeClr val="bg2">
                    <a:lumMod val="2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Conclusão</a:t>
            </a:r>
            <a:endParaRPr lang="pt-BR" dirty="0">
              <a:solidFill>
                <a:schemeClr val="bg2">
                  <a:lumMod val="25000"/>
                </a:schemeClr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15" name="Áudio 14">
            <a:hlinkClick r:id="" action="ppaction://media"/>
            <a:extLst>
              <a:ext uri="{FF2B5EF4-FFF2-40B4-BE49-F238E27FC236}">
                <a16:creationId xmlns:a16="http://schemas.microsoft.com/office/drawing/2014/main" id="{B64CF5DC-4D90-D67A-36C7-533D2D982A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4198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35"/>
    </mc:Choice>
    <mc:Fallback xmlns="">
      <p:transition spd="slow" advTm="52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375</TotalTime>
  <Words>191</Words>
  <Application>Microsoft Office PowerPoint</Application>
  <PresentationFormat>Widescreen</PresentationFormat>
  <Paragraphs>23</Paragraphs>
  <Slides>8</Slides>
  <Notes>2</Notes>
  <HiddenSlides>0</HiddenSlides>
  <MMClips>8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Segoe UI Bold</vt:lpstr>
      <vt:lpstr>Segoe UI Semibold</vt:lpstr>
      <vt:lpstr>Trebuchet MS</vt:lpstr>
      <vt:lpstr>Tema do Office</vt:lpstr>
      <vt:lpstr>Mulheres na força de trabalho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Women in workforce</dc:title>
  <dc:creator>Marina Ohashi</dc:creator>
  <cp:lastModifiedBy>Marina Ohashi</cp:lastModifiedBy>
  <cp:revision>8</cp:revision>
  <dcterms:created xsi:type="dcterms:W3CDTF">2023-05-07T10:50:41Z</dcterms:created>
  <dcterms:modified xsi:type="dcterms:W3CDTF">2023-05-07T17:20:22Z</dcterms:modified>
</cp:coreProperties>
</file>

<file path=docProps/thumbnail.jpeg>
</file>